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0"/>
  </p:notesMasterIdLst>
  <p:sldIdLst>
    <p:sldId id="277" r:id="rId2"/>
    <p:sldId id="328" r:id="rId3"/>
    <p:sldId id="329" r:id="rId4"/>
    <p:sldId id="330" r:id="rId5"/>
    <p:sldId id="331" r:id="rId6"/>
    <p:sldId id="332" r:id="rId7"/>
    <p:sldId id="333" r:id="rId8"/>
    <p:sldId id="326" r:id="rId9"/>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B6BBEF7-9717-4733-A929-535518E6EBF6}">
          <p14:sldIdLst>
            <p14:sldId id="277"/>
            <p14:sldId id="328"/>
            <p14:sldId id="329"/>
            <p14:sldId id="330"/>
            <p14:sldId id="331"/>
            <p14:sldId id="332"/>
            <p14:sldId id="333"/>
          </p14:sldIdLst>
        </p14:section>
        <p14:section name="Author Your Presentation" id="{16378913-E5ED-4281-BAF5-F1F938CB0BED}">
          <p14:sldIdLst>
            <p14:sldId id="32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60606"/>
    <a:srgbClr val="00421E"/>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62" autoAdjust="0"/>
    <p:restoredTop sz="89825" autoAdjust="0"/>
  </p:normalViewPr>
  <p:slideViewPr>
    <p:cSldViewPr>
      <p:cViewPr>
        <p:scale>
          <a:sx n="50" d="100"/>
          <a:sy n="50" d="100"/>
        </p:scale>
        <p:origin x="-2328" y="6"/>
      </p:cViewPr>
      <p:guideLst>
        <p:guide orient="horz" pos="2880"/>
        <p:guide pos="216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IPDS6308\Downloads\Data%20Harga%202015.xlsx" TargetMode="External"/><Relationship Id="rId1" Type="http://schemas.openxmlformats.org/officeDocument/2006/relationships/image" Target="../media/image22.jpeg"/></Relationships>
</file>

<file path=ppt/charts/_rels/chart10.xml.rels><?xml version="1.0" encoding="UTF-8" standalone="yes"?>
<Relationships xmlns="http://schemas.openxmlformats.org/package/2006/relationships"><Relationship Id="rId1" Type="http://schemas.openxmlformats.org/officeDocument/2006/relationships/oleObject" Target="file:///C:\Users\IPDS6308\Downloads\Compressed\Naker%20201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NERWILIS\NERACA\IPM\2016\63%20Angka%20IPM%20Final%20(Kirim%2011%20Juni%202016)%20Kalimantan%20Selatan.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NERWILIS\NERACA\IPM\2016\63%20Angka%20IPM%20Final%20(Kirim%2011%20Juni%202016)%20Kalimantan%20Selatan.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NERWILIS\NERACA\IPM\2016\63%20Angka%20IPM%20Final%20(Kirim%2011%20Juni%202016)%20Kalimantan%20Selatan.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NERWILIS\NERACA\IPM\2016\63%20Angka%20IPM%20Final%20(Kirim%2011%20Juni%202016)%20Kalimantan%20Selatan.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NERWILIS\NERACA\IPM\2016\63%20Angka%20IPM%20Final%20(Kirim%2011%20Juni%202016)%20Kalimantan%20Selatan.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IPDS6308\Downloads\Compressed\Naker%202015.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IPDS6308\Downloads\Compressed\Naker%202015.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IPDS6308\Downloads\Compressed\Naker%20201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Graph!$A$3</c:f>
              <c:strCache>
                <c:ptCount val="1"/>
                <c:pt idx="0">
                  <c:v>Beras</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Graph!$B$3:$M$3</c:f>
              <c:numCache>
                <c:formatCode>#,##0</c:formatCode>
                <c:ptCount val="12"/>
                <c:pt idx="0">
                  <c:v>8766.6666666666661</c:v>
                </c:pt>
                <c:pt idx="1">
                  <c:v>8766.6666666666661</c:v>
                </c:pt>
                <c:pt idx="2">
                  <c:v>9800</c:v>
                </c:pt>
                <c:pt idx="3">
                  <c:v>10166.666666666666</c:v>
                </c:pt>
                <c:pt idx="4">
                  <c:v>10500</c:v>
                </c:pt>
                <c:pt idx="5">
                  <c:v>10500</c:v>
                </c:pt>
                <c:pt idx="6">
                  <c:v>10666.666666666666</c:v>
                </c:pt>
                <c:pt idx="7">
                  <c:v>9833.3333333333339</c:v>
                </c:pt>
                <c:pt idx="8">
                  <c:v>8983.3333333333339</c:v>
                </c:pt>
                <c:pt idx="9">
                  <c:v>8983</c:v>
                </c:pt>
                <c:pt idx="10">
                  <c:v>8983</c:v>
                </c:pt>
                <c:pt idx="11">
                  <c:v>9083</c:v>
                </c:pt>
              </c:numCache>
            </c:numRef>
          </c:val>
          <c:smooth val="0"/>
        </c:ser>
        <c:ser>
          <c:idx val="1"/>
          <c:order val="1"/>
          <c:tx>
            <c:strRef>
              <c:f>Graph!$A$4</c:f>
              <c:strCache>
                <c:ptCount val="1"/>
                <c:pt idx="0">
                  <c:v>Tepung Terigu</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Graph!$B$4:$M$4</c:f>
              <c:numCache>
                <c:formatCode>#,##0</c:formatCode>
                <c:ptCount val="12"/>
                <c:pt idx="0">
                  <c:v>12000</c:v>
                </c:pt>
                <c:pt idx="1">
                  <c:v>12000</c:v>
                </c:pt>
                <c:pt idx="2">
                  <c:v>12000</c:v>
                </c:pt>
                <c:pt idx="3">
                  <c:v>12000</c:v>
                </c:pt>
                <c:pt idx="4">
                  <c:v>12166.666666666666</c:v>
                </c:pt>
                <c:pt idx="5">
                  <c:v>12166.666666666666</c:v>
                </c:pt>
                <c:pt idx="6">
                  <c:v>12333.333333333334</c:v>
                </c:pt>
                <c:pt idx="7">
                  <c:v>12333.333333333334</c:v>
                </c:pt>
                <c:pt idx="8">
                  <c:v>12333.333333333334</c:v>
                </c:pt>
                <c:pt idx="9">
                  <c:v>12333</c:v>
                </c:pt>
                <c:pt idx="10">
                  <c:v>12333</c:v>
                </c:pt>
                <c:pt idx="11">
                  <c:v>12333.333333333334</c:v>
                </c:pt>
              </c:numCache>
            </c:numRef>
          </c:val>
          <c:smooth val="0"/>
        </c:ser>
        <c:ser>
          <c:idx val="2"/>
          <c:order val="2"/>
          <c:tx>
            <c:strRef>
              <c:f>Graph!$A$5</c:f>
              <c:strCache>
                <c:ptCount val="1"/>
                <c:pt idx="0">
                  <c:v>Daging Ayam Buras</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Graph!$B$5:$M$5</c:f>
              <c:numCache>
                <c:formatCode>#,##0</c:formatCode>
                <c:ptCount val="12"/>
                <c:pt idx="0">
                  <c:v>39333.333333333336</c:v>
                </c:pt>
                <c:pt idx="1">
                  <c:v>41000</c:v>
                </c:pt>
                <c:pt idx="2">
                  <c:v>41000</c:v>
                </c:pt>
                <c:pt idx="3">
                  <c:v>41000</c:v>
                </c:pt>
                <c:pt idx="4">
                  <c:v>42666.666666666664</c:v>
                </c:pt>
                <c:pt idx="5">
                  <c:v>42666.666666666664</c:v>
                </c:pt>
                <c:pt idx="6">
                  <c:v>42666.666666666664</c:v>
                </c:pt>
                <c:pt idx="7">
                  <c:v>41666.666666666664</c:v>
                </c:pt>
                <c:pt idx="8">
                  <c:v>44333.333333333336</c:v>
                </c:pt>
                <c:pt idx="9">
                  <c:v>44333</c:v>
                </c:pt>
                <c:pt idx="10">
                  <c:v>46000</c:v>
                </c:pt>
                <c:pt idx="11">
                  <c:v>39333</c:v>
                </c:pt>
              </c:numCache>
            </c:numRef>
          </c:val>
          <c:smooth val="0"/>
        </c:ser>
        <c:ser>
          <c:idx val="3"/>
          <c:order val="3"/>
          <c:tx>
            <c:strRef>
              <c:f>Graph!$A$6</c:f>
              <c:strCache>
                <c:ptCount val="1"/>
                <c:pt idx="0">
                  <c:v>Daging Ayam Ras</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Graph!$B$6:$M$6</c:f>
              <c:numCache>
                <c:formatCode>#,##0</c:formatCode>
                <c:ptCount val="12"/>
                <c:pt idx="0">
                  <c:v>26333.333333333332</c:v>
                </c:pt>
                <c:pt idx="1">
                  <c:v>24333.333333333332</c:v>
                </c:pt>
                <c:pt idx="2">
                  <c:v>28333.333333333332</c:v>
                </c:pt>
                <c:pt idx="3">
                  <c:v>28333.333333333332</c:v>
                </c:pt>
                <c:pt idx="4">
                  <c:v>28333.333333333332</c:v>
                </c:pt>
                <c:pt idx="5">
                  <c:v>28333.333333333332</c:v>
                </c:pt>
                <c:pt idx="6">
                  <c:v>31000</c:v>
                </c:pt>
                <c:pt idx="7">
                  <c:v>29666.666666666668</c:v>
                </c:pt>
                <c:pt idx="8">
                  <c:v>28333.333333333332</c:v>
                </c:pt>
                <c:pt idx="9">
                  <c:v>28333</c:v>
                </c:pt>
                <c:pt idx="10">
                  <c:v>27000</c:v>
                </c:pt>
                <c:pt idx="11">
                  <c:v>27000</c:v>
                </c:pt>
              </c:numCache>
            </c:numRef>
          </c:val>
          <c:smooth val="0"/>
        </c:ser>
        <c:ser>
          <c:idx val="4"/>
          <c:order val="4"/>
          <c:tx>
            <c:strRef>
              <c:f>Graph!$A$7</c:f>
              <c:strCache>
                <c:ptCount val="1"/>
                <c:pt idx="0">
                  <c:v>Telur Itik/Bebek</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Graph!$B$7:$M$7</c:f>
              <c:numCache>
                <c:formatCode>#,##0</c:formatCode>
                <c:ptCount val="12"/>
                <c:pt idx="0">
                  <c:v>2300</c:v>
                </c:pt>
                <c:pt idx="1">
                  <c:v>2300</c:v>
                </c:pt>
                <c:pt idx="2">
                  <c:v>2300</c:v>
                </c:pt>
                <c:pt idx="3">
                  <c:v>2300</c:v>
                </c:pt>
                <c:pt idx="4">
                  <c:v>2300</c:v>
                </c:pt>
                <c:pt idx="5">
                  <c:v>2133.3333333333335</c:v>
                </c:pt>
                <c:pt idx="6">
                  <c:v>2133.3333333333335</c:v>
                </c:pt>
                <c:pt idx="7">
                  <c:v>2233.3333333333335</c:v>
                </c:pt>
                <c:pt idx="8">
                  <c:v>2366.6666666666665</c:v>
                </c:pt>
                <c:pt idx="9">
                  <c:v>2200</c:v>
                </c:pt>
                <c:pt idx="10">
                  <c:v>2200</c:v>
                </c:pt>
                <c:pt idx="11">
                  <c:v>2200</c:v>
                </c:pt>
              </c:numCache>
            </c:numRef>
          </c:val>
          <c:smooth val="0"/>
        </c:ser>
        <c:ser>
          <c:idx val="5"/>
          <c:order val="5"/>
          <c:tx>
            <c:strRef>
              <c:f>Graph!$A$8</c:f>
              <c:strCache>
                <c:ptCount val="1"/>
                <c:pt idx="0">
                  <c:v>Telur Ayam Ras</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Graph!$B$8:$M$8</c:f>
              <c:numCache>
                <c:formatCode>#,##0</c:formatCode>
                <c:ptCount val="12"/>
                <c:pt idx="0">
                  <c:v>18633.333333333332</c:v>
                </c:pt>
                <c:pt idx="1">
                  <c:v>18633.333333333332</c:v>
                </c:pt>
                <c:pt idx="2">
                  <c:v>18633.333333333332</c:v>
                </c:pt>
                <c:pt idx="3">
                  <c:v>18800</c:v>
                </c:pt>
                <c:pt idx="4">
                  <c:v>18800</c:v>
                </c:pt>
                <c:pt idx="5">
                  <c:v>18800</c:v>
                </c:pt>
                <c:pt idx="6">
                  <c:v>20000</c:v>
                </c:pt>
                <c:pt idx="7">
                  <c:v>20933.333333333332</c:v>
                </c:pt>
                <c:pt idx="8">
                  <c:v>20933.333333333332</c:v>
                </c:pt>
                <c:pt idx="9">
                  <c:v>22266</c:v>
                </c:pt>
                <c:pt idx="10">
                  <c:v>21933</c:v>
                </c:pt>
                <c:pt idx="11">
                  <c:v>21933</c:v>
                </c:pt>
              </c:numCache>
            </c:numRef>
          </c:val>
          <c:smooth val="0"/>
        </c:ser>
        <c:ser>
          <c:idx val="6"/>
          <c:order val="6"/>
          <c:tx>
            <c:strRef>
              <c:f>Graph!$A$9</c:f>
              <c:strCache>
                <c:ptCount val="1"/>
                <c:pt idx="0">
                  <c:v>Minyak Goreng</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Graph!$B$9:$M$9</c:f>
              <c:numCache>
                <c:formatCode>#,##0</c:formatCode>
                <c:ptCount val="12"/>
                <c:pt idx="0">
                  <c:v>13833.333333333334</c:v>
                </c:pt>
                <c:pt idx="1">
                  <c:v>13888.888888888889</c:v>
                </c:pt>
                <c:pt idx="2">
                  <c:v>13888.888888888889</c:v>
                </c:pt>
                <c:pt idx="3">
                  <c:v>13888.888888888889</c:v>
                </c:pt>
                <c:pt idx="4">
                  <c:v>13888.888888888889</c:v>
                </c:pt>
                <c:pt idx="5">
                  <c:v>13555.555555555557</c:v>
                </c:pt>
                <c:pt idx="6">
                  <c:v>13555.555555555557</c:v>
                </c:pt>
                <c:pt idx="7">
                  <c:v>13555.555555555557</c:v>
                </c:pt>
                <c:pt idx="8">
                  <c:v>13555.555555555557</c:v>
                </c:pt>
                <c:pt idx="9">
                  <c:v>13500</c:v>
                </c:pt>
                <c:pt idx="10">
                  <c:v>13333</c:v>
                </c:pt>
                <c:pt idx="11">
                  <c:v>13333</c:v>
                </c:pt>
              </c:numCache>
            </c:numRef>
          </c:val>
          <c:smooth val="0"/>
        </c:ser>
        <c:ser>
          <c:idx val="7"/>
          <c:order val="7"/>
          <c:tx>
            <c:strRef>
              <c:f>Graph!$A$10</c:f>
              <c:strCache>
                <c:ptCount val="1"/>
                <c:pt idx="0">
                  <c:v>Kacang Tanah</c:v>
                </c:pt>
              </c:strCache>
            </c:strRef>
          </c:tx>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Graph!$B$10:$M$10</c:f>
              <c:numCache>
                <c:formatCode>#,##0</c:formatCode>
                <c:ptCount val="12"/>
                <c:pt idx="0">
                  <c:v>18333.333333333332</c:v>
                </c:pt>
                <c:pt idx="1">
                  <c:v>18666.666666666668</c:v>
                </c:pt>
                <c:pt idx="2">
                  <c:v>18666.666666666668</c:v>
                </c:pt>
                <c:pt idx="3">
                  <c:v>18666.666666666668</c:v>
                </c:pt>
                <c:pt idx="4">
                  <c:v>18666.666666666668</c:v>
                </c:pt>
                <c:pt idx="5">
                  <c:v>18666.666666666668</c:v>
                </c:pt>
                <c:pt idx="6">
                  <c:v>19333.333333333332</c:v>
                </c:pt>
                <c:pt idx="7">
                  <c:v>19333.333333333332</c:v>
                </c:pt>
                <c:pt idx="8">
                  <c:v>19333.333333333332</c:v>
                </c:pt>
                <c:pt idx="9">
                  <c:v>19333</c:v>
                </c:pt>
                <c:pt idx="10">
                  <c:v>19333</c:v>
                </c:pt>
                <c:pt idx="11">
                  <c:v>19333</c:v>
                </c:pt>
              </c:numCache>
            </c:numRef>
          </c:val>
          <c:smooth val="0"/>
        </c:ser>
        <c:ser>
          <c:idx val="8"/>
          <c:order val="8"/>
          <c:tx>
            <c:strRef>
              <c:f>Graph!$A$11</c:f>
              <c:strCache>
                <c:ptCount val="1"/>
                <c:pt idx="0">
                  <c:v>Cabai Merah</c:v>
                </c:pt>
              </c:strCache>
            </c:strRef>
          </c:tx>
          <c:spPr>
            <a:ln>
              <a:solidFill>
                <a:schemeClr val="accent6">
                  <a:lumMod val="50000"/>
                </a:schemeClr>
              </a:solidFill>
            </a:ln>
          </c:spPr>
          <c:marker>
            <c:symbol val="circle"/>
            <c:size val="7"/>
            <c:spPr>
              <a:solidFill>
                <a:srgbClr val="FF0000"/>
              </a:solidFill>
            </c:spPr>
          </c:marker>
          <c:cat>
            <c:strRef>
              <c:f>Graph!$B$2:$M$2</c:f>
              <c:strCache>
                <c:ptCount val="12"/>
                <c:pt idx="0">
                  <c:v>Jan</c:v>
                </c:pt>
                <c:pt idx="1">
                  <c:v>Feb</c:v>
                </c:pt>
                <c:pt idx="2">
                  <c:v>Mar</c:v>
                </c:pt>
                <c:pt idx="3">
                  <c:v>Apr</c:v>
                </c:pt>
                <c:pt idx="4">
                  <c:v>Mei</c:v>
                </c:pt>
                <c:pt idx="5">
                  <c:v>Juni</c:v>
                </c:pt>
                <c:pt idx="6">
                  <c:v>Juli</c:v>
                </c:pt>
                <c:pt idx="7">
                  <c:v>Agt</c:v>
                </c:pt>
                <c:pt idx="8">
                  <c:v>Sep</c:v>
                </c:pt>
                <c:pt idx="9">
                  <c:v>Okt</c:v>
                </c:pt>
                <c:pt idx="10">
                  <c:v>Nov</c:v>
                </c:pt>
                <c:pt idx="11">
                  <c:v>Des</c:v>
                </c:pt>
              </c:strCache>
            </c:strRef>
          </c:cat>
          <c:val>
            <c:numRef>
              <c:f>Graph!$B$11:$M$11</c:f>
              <c:numCache>
                <c:formatCode>#,##0</c:formatCode>
                <c:ptCount val="12"/>
                <c:pt idx="0">
                  <c:v>43333.333333333336</c:v>
                </c:pt>
                <c:pt idx="1">
                  <c:v>30000</c:v>
                </c:pt>
                <c:pt idx="2">
                  <c:v>26000</c:v>
                </c:pt>
                <c:pt idx="3">
                  <c:v>30000</c:v>
                </c:pt>
                <c:pt idx="4">
                  <c:v>35000</c:v>
                </c:pt>
                <c:pt idx="5">
                  <c:v>30000</c:v>
                </c:pt>
                <c:pt idx="6">
                  <c:v>30000</c:v>
                </c:pt>
                <c:pt idx="7">
                  <c:v>23333.333333333332</c:v>
                </c:pt>
                <c:pt idx="8">
                  <c:v>24000</c:v>
                </c:pt>
                <c:pt idx="9">
                  <c:v>30666</c:v>
                </c:pt>
                <c:pt idx="10">
                  <c:v>30666</c:v>
                </c:pt>
                <c:pt idx="11">
                  <c:v>37333</c:v>
                </c:pt>
              </c:numCache>
            </c:numRef>
          </c:val>
          <c:smooth val="0"/>
        </c:ser>
        <c:dLbls>
          <c:showLegendKey val="0"/>
          <c:showVal val="0"/>
          <c:showCatName val="0"/>
          <c:showSerName val="0"/>
          <c:showPercent val="0"/>
          <c:showBubbleSize val="0"/>
        </c:dLbls>
        <c:marker val="1"/>
        <c:smooth val="0"/>
        <c:axId val="78525184"/>
        <c:axId val="78527104"/>
      </c:lineChart>
      <c:catAx>
        <c:axId val="78525184"/>
        <c:scaling>
          <c:orientation val="minMax"/>
        </c:scaling>
        <c:delete val="0"/>
        <c:axPos val="b"/>
        <c:numFmt formatCode="General" sourceLinked="0"/>
        <c:majorTickMark val="out"/>
        <c:minorTickMark val="none"/>
        <c:tickLblPos val="nextTo"/>
        <c:crossAx val="78527104"/>
        <c:crosses val="autoZero"/>
        <c:auto val="1"/>
        <c:lblAlgn val="ctr"/>
        <c:lblOffset val="100"/>
        <c:noMultiLvlLbl val="0"/>
      </c:catAx>
      <c:valAx>
        <c:axId val="78527104"/>
        <c:scaling>
          <c:orientation val="minMax"/>
        </c:scaling>
        <c:delete val="0"/>
        <c:axPos val="l"/>
        <c:majorGridlines/>
        <c:numFmt formatCode="#,##0" sourceLinked="1"/>
        <c:majorTickMark val="out"/>
        <c:minorTickMark val="none"/>
        <c:tickLblPos val="nextTo"/>
        <c:crossAx val="78525184"/>
        <c:crosses val="autoZero"/>
        <c:crossBetween val="between"/>
        <c:dispUnits>
          <c:builtInUnit val="thousands"/>
          <c:dispUnitsLbl>
            <c:layout>
              <c:manualLayout>
                <c:xMode val="edge"/>
                <c:yMode val="edge"/>
                <c:x val="2.591283863368669E-2"/>
                <c:y val="0.33502326087388828"/>
              </c:manualLayout>
            </c:layout>
            <c:tx>
              <c:rich>
                <a:bodyPr/>
                <a:lstStyle/>
                <a:p>
                  <a:pPr>
                    <a:defRPr/>
                  </a:pPr>
                  <a:r>
                    <a:rPr lang="id-ID"/>
                    <a:t>Ribu Rp</a:t>
                  </a:r>
                </a:p>
              </c:rich>
            </c:tx>
          </c:dispUnitsLbl>
        </c:dispUnits>
      </c:valAx>
      <c:spPr>
        <a:blipFill>
          <a:blip xmlns:r="http://schemas.openxmlformats.org/officeDocument/2006/relationships" r:embed="rId1"/>
          <a:tile tx="0" ty="0" sx="100000" sy="100000" flip="none" algn="tl"/>
        </a:blipFill>
      </c:spPr>
    </c:plotArea>
    <c:legend>
      <c:legendPos val="r"/>
      <c:layout/>
      <c:overlay val="0"/>
    </c:legend>
    <c:plotVisOnly val="1"/>
    <c:dispBlanksAs val="gap"/>
    <c:showDLblsOverMax val="0"/>
  </c:chart>
  <c:spPr>
    <a:blipFill>
      <a:blip xmlns:r="http://schemas.openxmlformats.org/officeDocument/2006/relationships" r:embed="rId1"/>
      <a:tile tx="0" ty="0" sx="100000" sy="100000" flip="none" algn="tl"/>
    </a:blipFill>
  </c:spPr>
  <c:txPr>
    <a:bodyPr/>
    <a:lstStyle/>
    <a:p>
      <a:pPr>
        <a:defRPr sz="1400"/>
      </a:pPr>
      <a:endParaRPr lang="id-ID"/>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1"/>
            <c:invertIfNegative val="0"/>
            <c:bubble3D val="0"/>
            <c:spPr>
              <a:solidFill>
                <a:srgbClr val="FF3399"/>
              </a:solidFill>
            </c:spPr>
          </c:dPt>
          <c:dPt>
            <c:idx val="2"/>
            <c:invertIfNegative val="0"/>
            <c:bubble3D val="0"/>
            <c:spPr>
              <a:solidFill>
                <a:srgbClr val="00B050"/>
              </a:solidFill>
            </c:spPr>
          </c:dPt>
          <c:dLbls>
            <c:showLegendKey val="0"/>
            <c:showVal val="1"/>
            <c:showCatName val="0"/>
            <c:showSerName val="0"/>
            <c:showPercent val="0"/>
            <c:showBubbleSize val="0"/>
            <c:showLeaderLines val="0"/>
          </c:dLbls>
          <c:cat>
            <c:strRef>
              <c:f>'2015'!$B$12:$D$12</c:f>
              <c:strCache>
                <c:ptCount val="3"/>
                <c:pt idx="0">
                  <c:v>Laki-Laki</c:v>
                </c:pt>
                <c:pt idx="1">
                  <c:v>Perempuan</c:v>
                </c:pt>
                <c:pt idx="2">
                  <c:v>Total</c:v>
                </c:pt>
              </c:strCache>
            </c:strRef>
          </c:cat>
          <c:val>
            <c:numRef>
              <c:f>'2015'!$B$9:$D$9</c:f>
              <c:numCache>
                <c:formatCode>#,##0.00</c:formatCode>
                <c:ptCount val="3"/>
                <c:pt idx="0">
                  <c:v>85.078745281790972</c:v>
                </c:pt>
                <c:pt idx="1">
                  <c:v>57.860240847083908</c:v>
                </c:pt>
                <c:pt idx="2">
                  <c:v>70.981728283512794</c:v>
                </c:pt>
              </c:numCache>
            </c:numRef>
          </c:val>
        </c:ser>
        <c:dLbls>
          <c:showLegendKey val="0"/>
          <c:showVal val="0"/>
          <c:showCatName val="0"/>
          <c:showSerName val="0"/>
          <c:showPercent val="0"/>
          <c:showBubbleSize val="0"/>
        </c:dLbls>
        <c:gapWidth val="40"/>
        <c:axId val="81040896"/>
        <c:axId val="81042432"/>
      </c:barChart>
      <c:catAx>
        <c:axId val="81040896"/>
        <c:scaling>
          <c:orientation val="minMax"/>
        </c:scaling>
        <c:delete val="0"/>
        <c:axPos val="b"/>
        <c:majorTickMark val="out"/>
        <c:minorTickMark val="none"/>
        <c:tickLblPos val="nextTo"/>
        <c:crossAx val="81042432"/>
        <c:crosses val="autoZero"/>
        <c:auto val="1"/>
        <c:lblAlgn val="ctr"/>
        <c:lblOffset val="100"/>
        <c:noMultiLvlLbl val="0"/>
      </c:catAx>
      <c:valAx>
        <c:axId val="81042432"/>
        <c:scaling>
          <c:orientation val="minMax"/>
        </c:scaling>
        <c:delete val="1"/>
        <c:axPos val="l"/>
        <c:numFmt formatCode="#,##0.00" sourceLinked="1"/>
        <c:majorTickMark val="out"/>
        <c:minorTickMark val="none"/>
        <c:tickLblPos val="nextTo"/>
        <c:crossAx val="81040896"/>
        <c:crosses val="autoZero"/>
        <c:crossBetween val="between"/>
      </c:valAx>
    </c:plotArea>
    <c:plotVisOnly val="1"/>
    <c:dispBlanksAs val="gap"/>
    <c:showDLblsOverMax val="0"/>
  </c:chart>
  <c:txPr>
    <a:bodyPr/>
    <a:lstStyle/>
    <a:p>
      <a:pPr>
        <a:defRPr sz="1400" b="1"/>
      </a:pPr>
      <a:endParaRPr lang="id-ID"/>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853989136202836E-2"/>
          <c:y val="4.954954954954955E-2"/>
          <c:w val="0.90303031985764826"/>
          <c:h val="0.78744697453358869"/>
        </c:manualLayout>
      </c:layout>
      <c:barChart>
        <c:barDir val="col"/>
        <c:grouping val="clustered"/>
        <c:varyColors val="0"/>
        <c:ser>
          <c:idx val="0"/>
          <c:order val="0"/>
          <c:invertIfNegative val="0"/>
          <c:dLbls>
            <c:showLegendKey val="0"/>
            <c:showVal val="1"/>
            <c:showCatName val="0"/>
            <c:showSerName val="0"/>
            <c:showPercent val="0"/>
            <c:showBubbleSize val="0"/>
            <c:showLeaderLines val="0"/>
          </c:dLbls>
          <c:cat>
            <c:numRef>
              <c:f>KabKota!$C$5:$D$5</c:f>
              <c:numCache>
                <c:formatCode>General</c:formatCode>
                <c:ptCount val="2"/>
                <c:pt idx="0">
                  <c:v>2014</c:v>
                </c:pt>
                <c:pt idx="1">
                  <c:v>2015</c:v>
                </c:pt>
              </c:numCache>
            </c:numRef>
          </c:cat>
          <c:val>
            <c:numRef>
              <c:f>KabKota!$C$14:$D$14</c:f>
              <c:numCache>
                <c:formatCode>0.00</c:formatCode>
                <c:ptCount val="2"/>
                <c:pt idx="0">
                  <c:v>62.085991341213273</c:v>
                </c:pt>
                <c:pt idx="1">
                  <c:v>62.485991341213271</c:v>
                </c:pt>
              </c:numCache>
            </c:numRef>
          </c:val>
        </c:ser>
        <c:dLbls>
          <c:showLegendKey val="0"/>
          <c:showVal val="0"/>
          <c:showCatName val="0"/>
          <c:showSerName val="0"/>
          <c:showPercent val="0"/>
          <c:showBubbleSize val="0"/>
        </c:dLbls>
        <c:gapWidth val="150"/>
        <c:axId val="78565760"/>
        <c:axId val="78567296"/>
      </c:barChart>
      <c:catAx>
        <c:axId val="78565760"/>
        <c:scaling>
          <c:orientation val="minMax"/>
        </c:scaling>
        <c:delete val="0"/>
        <c:axPos val="b"/>
        <c:numFmt formatCode="General" sourceLinked="1"/>
        <c:majorTickMark val="out"/>
        <c:minorTickMark val="none"/>
        <c:tickLblPos val="nextTo"/>
        <c:crossAx val="78567296"/>
        <c:crosses val="autoZero"/>
        <c:auto val="1"/>
        <c:lblAlgn val="ctr"/>
        <c:lblOffset val="100"/>
        <c:noMultiLvlLbl val="0"/>
      </c:catAx>
      <c:valAx>
        <c:axId val="78567296"/>
        <c:scaling>
          <c:orientation val="minMax"/>
        </c:scaling>
        <c:delete val="1"/>
        <c:axPos val="l"/>
        <c:numFmt formatCode="0.00" sourceLinked="1"/>
        <c:majorTickMark val="out"/>
        <c:minorTickMark val="none"/>
        <c:tickLblPos val="nextTo"/>
        <c:crossAx val="78565760"/>
        <c:crosses val="autoZero"/>
        <c:crossBetween val="between"/>
      </c:valAx>
    </c:plotArea>
    <c:plotVisOnly val="1"/>
    <c:dispBlanksAs val="gap"/>
    <c:showDLblsOverMax val="0"/>
  </c:chart>
  <c:txPr>
    <a:bodyPr/>
    <a:lstStyle/>
    <a:p>
      <a:pPr>
        <a:defRPr sz="1600" b="1"/>
      </a:pPr>
      <a:endParaRPr lang="id-ID"/>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txPr>
              <a:bodyPr/>
              <a:lstStyle/>
              <a:p>
                <a:pPr>
                  <a:defRPr>
                    <a:solidFill>
                      <a:srgbClr val="000000"/>
                    </a:solidFill>
                  </a:defRPr>
                </a:pPr>
                <a:endParaRPr lang="id-ID"/>
              </a:p>
            </c:txPr>
            <c:showLegendKey val="0"/>
            <c:showVal val="1"/>
            <c:showCatName val="0"/>
            <c:showSerName val="0"/>
            <c:showPercent val="0"/>
            <c:showBubbleSize val="0"/>
            <c:showLeaderLines val="0"/>
          </c:dLbls>
          <c:cat>
            <c:numRef>
              <c:f>KabKota!$C$5:$D$5</c:f>
              <c:numCache>
                <c:formatCode>General</c:formatCode>
                <c:ptCount val="2"/>
                <c:pt idx="0">
                  <c:v>2014</c:v>
                </c:pt>
                <c:pt idx="1">
                  <c:v>2015</c:v>
                </c:pt>
              </c:numCache>
            </c:numRef>
          </c:cat>
          <c:val>
            <c:numRef>
              <c:f>KabKota!$E$14:$F$14</c:f>
              <c:numCache>
                <c:formatCode>0.00</c:formatCode>
                <c:ptCount val="2"/>
                <c:pt idx="0">
                  <c:v>12.095624883473569</c:v>
                </c:pt>
                <c:pt idx="1">
                  <c:v>12.7758882471467</c:v>
                </c:pt>
              </c:numCache>
            </c:numRef>
          </c:val>
        </c:ser>
        <c:dLbls>
          <c:showLegendKey val="0"/>
          <c:showVal val="0"/>
          <c:showCatName val="0"/>
          <c:showSerName val="0"/>
          <c:showPercent val="0"/>
          <c:showBubbleSize val="0"/>
        </c:dLbls>
        <c:gapWidth val="150"/>
        <c:axId val="80299520"/>
        <c:axId val="80301056"/>
      </c:barChart>
      <c:catAx>
        <c:axId val="80299520"/>
        <c:scaling>
          <c:orientation val="minMax"/>
        </c:scaling>
        <c:delete val="0"/>
        <c:axPos val="b"/>
        <c:numFmt formatCode="General" sourceLinked="1"/>
        <c:majorTickMark val="out"/>
        <c:minorTickMark val="none"/>
        <c:tickLblPos val="nextTo"/>
        <c:txPr>
          <a:bodyPr/>
          <a:lstStyle/>
          <a:p>
            <a:pPr>
              <a:defRPr>
                <a:solidFill>
                  <a:srgbClr val="000000"/>
                </a:solidFill>
              </a:defRPr>
            </a:pPr>
            <a:endParaRPr lang="id-ID"/>
          </a:p>
        </c:txPr>
        <c:crossAx val="80301056"/>
        <c:crosses val="autoZero"/>
        <c:auto val="1"/>
        <c:lblAlgn val="ctr"/>
        <c:lblOffset val="100"/>
        <c:noMultiLvlLbl val="0"/>
      </c:catAx>
      <c:valAx>
        <c:axId val="80301056"/>
        <c:scaling>
          <c:orientation val="minMax"/>
        </c:scaling>
        <c:delete val="1"/>
        <c:axPos val="l"/>
        <c:numFmt formatCode="0.00" sourceLinked="1"/>
        <c:majorTickMark val="out"/>
        <c:minorTickMark val="none"/>
        <c:tickLblPos val="nextTo"/>
        <c:crossAx val="80299520"/>
        <c:crosses val="autoZero"/>
        <c:crossBetween val="between"/>
      </c:valAx>
    </c:plotArea>
    <c:plotVisOnly val="1"/>
    <c:dispBlanksAs val="gap"/>
    <c:showDLblsOverMax val="0"/>
  </c:chart>
  <c:txPr>
    <a:bodyPr/>
    <a:lstStyle/>
    <a:p>
      <a:pPr>
        <a:defRPr sz="1400" b="1">
          <a:solidFill>
            <a:schemeClr val="tx1"/>
          </a:solidFill>
        </a:defRPr>
      </a:pPr>
      <a:endParaRPr lang="id-ID"/>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showLegendKey val="0"/>
            <c:showVal val="1"/>
            <c:showCatName val="0"/>
            <c:showSerName val="0"/>
            <c:showPercent val="0"/>
            <c:showBubbleSize val="0"/>
            <c:showLeaderLines val="0"/>
          </c:dLbls>
          <c:cat>
            <c:numRef>
              <c:f>KabKota!$C$5:$D$5</c:f>
              <c:numCache>
                <c:formatCode>General</c:formatCode>
                <c:ptCount val="2"/>
                <c:pt idx="0">
                  <c:v>2014</c:v>
                </c:pt>
                <c:pt idx="1">
                  <c:v>2015</c:v>
                </c:pt>
              </c:numCache>
            </c:numRef>
          </c:cat>
          <c:val>
            <c:numRef>
              <c:f>KabKota!$G$14:$H$14</c:f>
              <c:numCache>
                <c:formatCode>0.00</c:formatCode>
                <c:ptCount val="2"/>
                <c:pt idx="0">
                  <c:v>6.6317151632974154</c:v>
                </c:pt>
                <c:pt idx="1">
                  <c:v>6.7349484606715819</c:v>
                </c:pt>
              </c:numCache>
            </c:numRef>
          </c:val>
        </c:ser>
        <c:dLbls>
          <c:showLegendKey val="0"/>
          <c:showVal val="0"/>
          <c:showCatName val="0"/>
          <c:showSerName val="0"/>
          <c:showPercent val="0"/>
          <c:showBubbleSize val="0"/>
        </c:dLbls>
        <c:gapWidth val="150"/>
        <c:axId val="80312960"/>
        <c:axId val="80347520"/>
      </c:barChart>
      <c:catAx>
        <c:axId val="80312960"/>
        <c:scaling>
          <c:orientation val="minMax"/>
        </c:scaling>
        <c:delete val="0"/>
        <c:axPos val="b"/>
        <c:numFmt formatCode="General" sourceLinked="1"/>
        <c:majorTickMark val="out"/>
        <c:minorTickMark val="none"/>
        <c:tickLblPos val="nextTo"/>
        <c:crossAx val="80347520"/>
        <c:crosses val="autoZero"/>
        <c:auto val="1"/>
        <c:lblAlgn val="ctr"/>
        <c:lblOffset val="100"/>
        <c:noMultiLvlLbl val="0"/>
      </c:catAx>
      <c:valAx>
        <c:axId val="80347520"/>
        <c:scaling>
          <c:orientation val="minMax"/>
        </c:scaling>
        <c:delete val="1"/>
        <c:axPos val="l"/>
        <c:numFmt formatCode="0.00" sourceLinked="1"/>
        <c:majorTickMark val="out"/>
        <c:minorTickMark val="none"/>
        <c:tickLblPos val="nextTo"/>
        <c:crossAx val="80312960"/>
        <c:crosses val="autoZero"/>
        <c:crossBetween val="between"/>
      </c:valAx>
    </c:plotArea>
    <c:plotVisOnly val="1"/>
    <c:dispBlanksAs val="gap"/>
    <c:showDLblsOverMax val="0"/>
  </c:chart>
  <c:txPr>
    <a:bodyPr/>
    <a:lstStyle/>
    <a:p>
      <a:pPr>
        <a:defRPr sz="1600" b="1">
          <a:solidFill>
            <a:srgbClr val="060606"/>
          </a:solidFill>
        </a:defRPr>
      </a:pPr>
      <a:endParaRPr lang="id-ID"/>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3223138201229787E-2"/>
          <c:y val="0"/>
          <c:w val="0.90303031985764826"/>
          <c:h val="0.78744697453358869"/>
        </c:manualLayout>
      </c:layout>
      <c:barChart>
        <c:barDir val="col"/>
        <c:grouping val="clustered"/>
        <c:varyColors val="0"/>
        <c:ser>
          <c:idx val="0"/>
          <c:order val="0"/>
          <c:invertIfNegative val="0"/>
          <c:dLbls>
            <c:showLegendKey val="0"/>
            <c:showVal val="1"/>
            <c:showCatName val="0"/>
            <c:showSerName val="0"/>
            <c:showPercent val="0"/>
            <c:showBubbleSize val="0"/>
            <c:showLeaderLines val="0"/>
          </c:dLbls>
          <c:cat>
            <c:numRef>
              <c:f>KabKota!$C$5:$D$5</c:f>
              <c:numCache>
                <c:formatCode>General</c:formatCode>
                <c:ptCount val="2"/>
                <c:pt idx="0">
                  <c:v>2014</c:v>
                </c:pt>
                <c:pt idx="1">
                  <c:v>2015</c:v>
                </c:pt>
              </c:numCache>
            </c:numRef>
          </c:cat>
          <c:val>
            <c:numRef>
              <c:f>KabKota!$I$14:$J$14</c:f>
              <c:numCache>
                <c:formatCode>#,##0</c:formatCode>
                <c:ptCount val="2"/>
                <c:pt idx="0">
                  <c:v>8164.3739083441505</c:v>
                </c:pt>
                <c:pt idx="1">
                  <c:v>8297.8270407386044</c:v>
                </c:pt>
              </c:numCache>
            </c:numRef>
          </c:val>
        </c:ser>
        <c:dLbls>
          <c:showLegendKey val="0"/>
          <c:showVal val="0"/>
          <c:showCatName val="0"/>
          <c:showSerName val="0"/>
          <c:showPercent val="0"/>
          <c:showBubbleSize val="0"/>
        </c:dLbls>
        <c:gapWidth val="150"/>
        <c:axId val="80367616"/>
        <c:axId val="80369152"/>
      </c:barChart>
      <c:catAx>
        <c:axId val="80367616"/>
        <c:scaling>
          <c:orientation val="minMax"/>
        </c:scaling>
        <c:delete val="0"/>
        <c:axPos val="b"/>
        <c:numFmt formatCode="General" sourceLinked="1"/>
        <c:majorTickMark val="out"/>
        <c:minorTickMark val="none"/>
        <c:tickLblPos val="nextTo"/>
        <c:crossAx val="80369152"/>
        <c:crosses val="autoZero"/>
        <c:auto val="1"/>
        <c:lblAlgn val="ctr"/>
        <c:lblOffset val="100"/>
        <c:noMultiLvlLbl val="0"/>
      </c:catAx>
      <c:valAx>
        <c:axId val="80369152"/>
        <c:scaling>
          <c:orientation val="minMax"/>
        </c:scaling>
        <c:delete val="1"/>
        <c:axPos val="l"/>
        <c:numFmt formatCode="#,##0" sourceLinked="1"/>
        <c:majorTickMark val="out"/>
        <c:minorTickMark val="none"/>
        <c:tickLblPos val="nextTo"/>
        <c:crossAx val="80367616"/>
        <c:crosses val="autoZero"/>
        <c:crossBetween val="between"/>
      </c:valAx>
    </c:plotArea>
    <c:plotVisOnly val="1"/>
    <c:dispBlanksAs val="gap"/>
    <c:showDLblsOverMax val="0"/>
  </c:chart>
  <c:txPr>
    <a:bodyPr/>
    <a:lstStyle/>
    <a:p>
      <a:pPr>
        <a:defRPr sz="1600" b="1">
          <a:solidFill>
            <a:srgbClr val="000000"/>
          </a:solidFill>
        </a:defRPr>
      </a:pPr>
      <a:endParaRPr lang="id-ID"/>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Lbls>
            <c:showLegendKey val="0"/>
            <c:showVal val="1"/>
            <c:showCatName val="0"/>
            <c:showSerName val="0"/>
            <c:showPercent val="0"/>
            <c:showBubbleSize val="0"/>
            <c:showLeaderLines val="0"/>
          </c:dLbls>
          <c:cat>
            <c:numRef>
              <c:f>KabKota!$C$5:$D$5</c:f>
              <c:numCache>
                <c:formatCode>General</c:formatCode>
                <c:ptCount val="2"/>
                <c:pt idx="0">
                  <c:v>2014</c:v>
                </c:pt>
                <c:pt idx="1">
                  <c:v>2015</c:v>
                </c:pt>
              </c:numCache>
            </c:numRef>
          </c:cat>
          <c:val>
            <c:numRef>
              <c:f>KabKota!$K$14:$L$14</c:f>
              <c:numCache>
                <c:formatCode>0.00</c:formatCode>
                <c:ptCount val="2"/>
                <c:pt idx="0">
                  <c:v>61.323459505173403</c:v>
                </c:pt>
                <c:pt idx="1">
                  <c:v>62.489223392127258</c:v>
                </c:pt>
              </c:numCache>
            </c:numRef>
          </c:val>
        </c:ser>
        <c:dLbls>
          <c:showLegendKey val="0"/>
          <c:showVal val="0"/>
          <c:showCatName val="0"/>
          <c:showSerName val="0"/>
          <c:showPercent val="0"/>
          <c:showBubbleSize val="0"/>
        </c:dLbls>
        <c:gapWidth val="150"/>
        <c:axId val="80381056"/>
        <c:axId val="80382592"/>
      </c:barChart>
      <c:catAx>
        <c:axId val="80381056"/>
        <c:scaling>
          <c:orientation val="minMax"/>
        </c:scaling>
        <c:delete val="0"/>
        <c:axPos val="b"/>
        <c:numFmt formatCode="General" sourceLinked="1"/>
        <c:majorTickMark val="out"/>
        <c:minorTickMark val="none"/>
        <c:tickLblPos val="nextTo"/>
        <c:crossAx val="80382592"/>
        <c:crosses val="autoZero"/>
        <c:auto val="1"/>
        <c:lblAlgn val="ctr"/>
        <c:lblOffset val="100"/>
        <c:noMultiLvlLbl val="0"/>
      </c:catAx>
      <c:valAx>
        <c:axId val="80382592"/>
        <c:scaling>
          <c:orientation val="minMax"/>
        </c:scaling>
        <c:delete val="1"/>
        <c:axPos val="l"/>
        <c:numFmt formatCode="0.00" sourceLinked="1"/>
        <c:majorTickMark val="out"/>
        <c:minorTickMark val="none"/>
        <c:tickLblPos val="nextTo"/>
        <c:crossAx val="80381056"/>
        <c:crosses val="autoZero"/>
        <c:crossBetween val="between"/>
      </c:valAx>
    </c:plotArea>
    <c:plotVisOnly val="1"/>
    <c:dispBlanksAs val="gap"/>
    <c:showDLblsOverMax val="0"/>
  </c:chart>
  <c:txPr>
    <a:bodyPr/>
    <a:lstStyle/>
    <a:p>
      <a:pPr>
        <a:defRPr sz="1800" b="1">
          <a:solidFill>
            <a:srgbClr val="000000"/>
          </a:solidFill>
        </a:defRPr>
      </a:pPr>
      <a:endParaRPr lang="id-ID"/>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055555555555557"/>
          <c:y val="9.0277744868130338E-2"/>
          <c:w val="0.56388888888888888"/>
          <c:h val="0.88657407407407407"/>
        </c:manualLayout>
      </c:layout>
      <c:pieChart>
        <c:varyColors val="1"/>
        <c:ser>
          <c:idx val="0"/>
          <c:order val="0"/>
          <c:dPt>
            <c:idx val="0"/>
            <c:bubble3D val="0"/>
            <c:spPr>
              <a:solidFill>
                <a:srgbClr val="00B0F0"/>
              </a:solidFill>
            </c:spPr>
          </c:dPt>
          <c:dPt>
            <c:idx val="1"/>
            <c:bubble3D val="0"/>
            <c:spPr>
              <a:solidFill>
                <a:srgbClr val="FF3399"/>
              </a:solidFill>
            </c:spPr>
          </c:dPt>
          <c:dLbls>
            <c:txPr>
              <a:bodyPr/>
              <a:lstStyle/>
              <a:p>
                <a:pPr>
                  <a:defRPr sz="1400" b="1"/>
                </a:pPr>
                <a:endParaRPr lang="id-ID"/>
              </a:p>
            </c:txPr>
            <c:showLegendKey val="0"/>
            <c:showVal val="1"/>
            <c:showCatName val="0"/>
            <c:showSerName val="0"/>
            <c:showPercent val="1"/>
            <c:showBubbleSize val="0"/>
            <c:showLeaderLines val="0"/>
          </c:dLbls>
          <c:val>
            <c:numRef>
              <c:f>'2015'!$B$3:$C$3</c:f>
              <c:numCache>
                <c:formatCode>#,##0</c:formatCode>
                <c:ptCount val="2"/>
                <c:pt idx="0">
                  <c:v>63621</c:v>
                </c:pt>
                <c:pt idx="1">
                  <c:v>45953</c:v>
                </c:pt>
              </c:numCache>
            </c:numRef>
          </c:val>
        </c:ser>
        <c:dLbls>
          <c:showLegendKey val="0"/>
          <c:showVal val="0"/>
          <c:showCatName val="0"/>
          <c:showSerName val="0"/>
          <c:showPercent val="0"/>
          <c:showBubbleSize val="0"/>
          <c:showLeaderLines val="0"/>
        </c:dLbls>
        <c:firstSliceAng val="0"/>
      </c:pieChart>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6805555555555555"/>
          <c:y val="0.11342592592592593"/>
          <c:w val="0.57777777777777772"/>
          <c:h val="0.88657407407407407"/>
        </c:manualLayout>
      </c:layout>
      <c:pieChart>
        <c:varyColors val="1"/>
        <c:ser>
          <c:idx val="0"/>
          <c:order val="0"/>
          <c:dPt>
            <c:idx val="0"/>
            <c:bubble3D val="0"/>
            <c:spPr>
              <a:solidFill>
                <a:srgbClr val="00B0F0"/>
              </a:solidFill>
            </c:spPr>
          </c:dPt>
          <c:dPt>
            <c:idx val="1"/>
            <c:bubble3D val="0"/>
            <c:spPr>
              <a:solidFill>
                <a:srgbClr val="FF3399"/>
              </a:solidFill>
            </c:spPr>
          </c:dPt>
          <c:dLbls>
            <c:showLegendKey val="0"/>
            <c:showVal val="1"/>
            <c:showCatName val="0"/>
            <c:showSerName val="0"/>
            <c:showPercent val="1"/>
            <c:showBubbleSize val="0"/>
            <c:showLeaderLines val="0"/>
          </c:dLbls>
          <c:val>
            <c:numRef>
              <c:f>'2015'!$B$4:$C$4</c:f>
              <c:numCache>
                <c:formatCode>#,##0</c:formatCode>
                <c:ptCount val="2"/>
                <c:pt idx="0">
                  <c:v>1745</c:v>
                </c:pt>
                <c:pt idx="1">
                  <c:v>1806</c:v>
                </c:pt>
              </c:numCache>
            </c:numRef>
          </c:val>
        </c:ser>
        <c:dLbls>
          <c:showLegendKey val="0"/>
          <c:showVal val="0"/>
          <c:showCatName val="0"/>
          <c:showSerName val="0"/>
          <c:showPercent val="0"/>
          <c:showBubbleSize val="0"/>
          <c:showLeaderLines val="0"/>
        </c:dLbls>
        <c:firstSliceAng val="0"/>
      </c:pieChart>
    </c:plotArea>
    <c:plotVisOnly val="1"/>
    <c:dispBlanksAs val="gap"/>
    <c:showDLblsOverMax val="0"/>
  </c:chart>
  <c:txPr>
    <a:bodyPr/>
    <a:lstStyle/>
    <a:p>
      <a:pPr>
        <a:defRPr sz="1600" b="1"/>
      </a:pPr>
      <a:endParaRPr lang="id-ID"/>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dPt>
            <c:idx val="0"/>
            <c:invertIfNegative val="0"/>
            <c:bubble3D val="0"/>
            <c:spPr>
              <a:solidFill>
                <a:srgbClr val="00B0F0"/>
              </a:solidFill>
            </c:spPr>
          </c:dPt>
          <c:dPt>
            <c:idx val="1"/>
            <c:invertIfNegative val="0"/>
            <c:bubble3D val="0"/>
            <c:spPr>
              <a:solidFill>
                <a:srgbClr val="FF3399"/>
              </a:solidFill>
            </c:spPr>
          </c:dPt>
          <c:dPt>
            <c:idx val="2"/>
            <c:invertIfNegative val="0"/>
            <c:bubble3D val="0"/>
            <c:spPr>
              <a:solidFill>
                <a:srgbClr val="00B050"/>
              </a:solidFill>
            </c:spPr>
          </c:dPt>
          <c:dLbls>
            <c:showLegendKey val="0"/>
            <c:showVal val="1"/>
            <c:showCatName val="0"/>
            <c:showSerName val="0"/>
            <c:showPercent val="0"/>
            <c:showBubbleSize val="0"/>
            <c:showLeaderLines val="0"/>
          </c:dLbls>
          <c:cat>
            <c:strRef>
              <c:f>'2015'!$B$12:$D$12</c:f>
              <c:strCache>
                <c:ptCount val="3"/>
                <c:pt idx="0">
                  <c:v>Laki-Laki</c:v>
                </c:pt>
                <c:pt idx="1">
                  <c:v>Perempuan</c:v>
                </c:pt>
                <c:pt idx="2">
                  <c:v>Total</c:v>
                </c:pt>
              </c:strCache>
            </c:strRef>
          </c:cat>
          <c:val>
            <c:numRef>
              <c:f>'2015'!$B$13:$D$13</c:f>
              <c:numCache>
                <c:formatCode>#,##0.00</c:formatCode>
                <c:ptCount val="3"/>
                <c:pt idx="0">
                  <c:v>2.6695835755591588</c:v>
                </c:pt>
                <c:pt idx="1">
                  <c:v>3.7814862120228652</c:v>
                </c:pt>
                <c:pt idx="2">
                  <c:v>3.1390055248618784</c:v>
                </c:pt>
              </c:numCache>
            </c:numRef>
          </c:val>
        </c:ser>
        <c:dLbls>
          <c:showLegendKey val="0"/>
          <c:showVal val="0"/>
          <c:showCatName val="0"/>
          <c:showSerName val="0"/>
          <c:showPercent val="0"/>
          <c:showBubbleSize val="0"/>
        </c:dLbls>
        <c:gapWidth val="40"/>
        <c:axId val="81010048"/>
        <c:axId val="81020032"/>
      </c:barChart>
      <c:catAx>
        <c:axId val="81010048"/>
        <c:scaling>
          <c:orientation val="minMax"/>
        </c:scaling>
        <c:delete val="0"/>
        <c:axPos val="b"/>
        <c:majorTickMark val="out"/>
        <c:minorTickMark val="none"/>
        <c:tickLblPos val="nextTo"/>
        <c:crossAx val="81020032"/>
        <c:crosses val="autoZero"/>
        <c:auto val="1"/>
        <c:lblAlgn val="ctr"/>
        <c:lblOffset val="100"/>
        <c:noMultiLvlLbl val="0"/>
      </c:catAx>
      <c:valAx>
        <c:axId val="81020032"/>
        <c:scaling>
          <c:orientation val="minMax"/>
        </c:scaling>
        <c:delete val="1"/>
        <c:axPos val="l"/>
        <c:numFmt formatCode="#,##0.00" sourceLinked="1"/>
        <c:majorTickMark val="out"/>
        <c:minorTickMark val="none"/>
        <c:tickLblPos val="nextTo"/>
        <c:crossAx val="81010048"/>
        <c:crosses val="autoZero"/>
        <c:crossBetween val="between"/>
      </c:valAx>
    </c:plotArea>
    <c:plotVisOnly val="1"/>
    <c:dispBlanksAs val="gap"/>
    <c:showDLblsOverMax val="0"/>
  </c:chart>
  <c:txPr>
    <a:bodyPr/>
    <a:lstStyle/>
    <a:p>
      <a:pPr>
        <a:defRPr sz="1400" b="1"/>
      </a:pPr>
      <a:endParaRPr lang="id-ID"/>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8/3/2016</a:t>
            </a:fld>
            <a:endParaRPr lang="en-US" dirty="0"/>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2237033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r>
              <a:rPr lang="en-US" smtClean="0"/>
              <a:t>This </a:t>
            </a:r>
            <a:r>
              <a:rPr lang="en-US" dirty="0" smtClean="0"/>
              <a:t>presentation demonstrates the new capabilities of PowerPoint and it is best viewed in Slide Show. These slides are designed to give you great ideas for the presentations you’ll create in PowerPoint 2010!</a:t>
            </a:r>
          </a:p>
          <a:p>
            <a:endParaRPr lang="en-US" dirty="0" smtClean="0"/>
          </a:p>
          <a:p>
            <a:r>
              <a:rPr lang="en-US" dirty="0" smtClean="0"/>
              <a:t>For more sample templates, click the File tab, and then on the New tab, click Sample Templates.</a:t>
            </a:r>
          </a:p>
        </p:txBody>
      </p:sp>
      <p:sp>
        <p:nvSpPr>
          <p:cNvPr id="4" name="Slide Number Placeholder 3"/>
          <p:cNvSpPr>
            <a:spLocks noGrp="1"/>
          </p:cNvSpPr>
          <p:nvPr>
            <p:ph type="sldNum" sz="quarter" idx="10"/>
          </p:nvPr>
        </p:nvSpPr>
        <p:spPr/>
        <p:txBody>
          <a:bodyPr/>
          <a:lstStyle/>
          <a:p>
            <a:fld id="{58CC9574-A819-4FE4-99A7-1E27AD09ADC2}"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15411" y="27398"/>
            <a:ext cx="2623895" cy="3767191"/>
          </a:xfrm>
          <a:prstGeom prst="rect">
            <a:avLst/>
          </a:prstGeom>
        </p:spPr>
      </p:pic>
      <p:pic>
        <p:nvPicPr>
          <p:cNvPr id="8" name="Picture 7"/>
          <p:cNvPicPr>
            <a:picLocks noChangeAspect="1"/>
          </p:cNvPicPr>
          <p:nvPr userDrawn="1"/>
        </p:nvPicPr>
        <p:blipFill>
          <a:blip r:embed="rId3" cstate="print"/>
          <a:stretch>
            <a:fillRect/>
          </a:stretch>
        </p:blipFill>
        <p:spPr>
          <a:xfrm>
            <a:off x="2627614" y="27397"/>
            <a:ext cx="4218314" cy="3767328"/>
          </a:xfrm>
          <a:prstGeom prst="rect">
            <a:avLst/>
          </a:prstGeom>
        </p:spPr>
      </p:pic>
      <p:pic>
        <p:nvPicPr>
          <p:cNvPr id="9" name="Picture 8"/>
          <p:cNvPicPr>
            <a:picLocks noChangeAspect="1"/>
          </p:cNvPicPr>
          <p:nvPr userDrawn="1"/>
        </p:nvPicPr>
        <p:blipFill>
          <a:blip r:embed="rId4" cstate="print"/>
          <a:stretch>
            <a:fillRect/>
          </a:stretch>
        </p:blipFill>
        <p:spPr>
          <a:xfrm>
            <a:off x="15692" y="3758000"/>
            <a:ext cx="5751746" cy="3061688"/>
          </a:xfrm>
          <a:prstGeom prst="rect">
            <a:avLst/>
          </a:prstGeom>
        </p:spPr>
      </p:pic>
      <p:pic>
        <p:nvPicPr>
          <p:cNvPr id="10" name="Picture 9"/>
          <p:cNvPicPr>
            <a:picLocks noChangeAspect="1"/>
          </p:cNvPicPr>
          <p:nvPr userDrawn="1"/>
        </p:nvPicPr>
        <p:blipFill>
          <a:blip r:embed="rId5" cstate="print"/>
          <a:stretch>
            <a:fillRect/>
          </a:stretch>
        </p:blipFill>
        <p:spPr>
          <a:xfrm>
            <a:off x="5746590" y="3759200"/>
            <a:ext cx="1096000" cy="3058467"/>
          </a:xfrm>
          <a:prstGeom prst="rect">
            <a:avLst/>
          </a:prstGeom>
        </p:spPr>
      </p:pic>
      <p:pic>
        <p:nvPicPr>
          <p:cNvPr id="11" name="Picture 10"/>
          <p:cNvPicPr>
            <a:picLocks/>
          </p:cNvPicPr>
          <p:nvPr userDrawn="1"/>
        </p:nvPicPr>
        <p:blipFill>
          <a:blip r:embed="rId6" cstate="print"/>
          <a:stretch>
            <a:fillRect/>
          </a:stretch>
        </p:blipFill>
        <p:spPr>
          <a:xfrm>
            <a:off x="15411" y="6786424"/>
            <a:ext cx="6823710" cy="2316480"/>
          </a:xfrm>
          <a:prstGeom prst="rect">
            <a:avLst/>
          </a:prstGeom>
        </p:spPr>
      </p:pic>
      <p:sp>
        <p:nvSpPr>
          <p:cNvPr id="14" name="Rectangle 13"/>
          <p:cNvSpPr/>
          <p:nvPr userDrawn="1"/>
        </p:nvSpPr>
        <p:spPr>
          <a:xfrm>
            <a:off x="6566423" y="3293035"/>
            <a:ext cx="228600" cy="2032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15" name="Text Placeholder 15"/>
          <p:cNvSpPr>
            <a:spLocks noGrp="1"/>
          </p:cNvSpPr>
          <p:nvPr>
            <p:ph type="body" sz="quarter" idx="14" hasCustomPrompt="1"/>
          </p:nvPr>
        </p:nvSpPr>
        <p:spPr>
          <a:xfrm>
            <a:off x="2686050" y="1727202"/>
            <a:ext cx="3829050" cy="188835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79758" y="5486400"/>
            <a:ext cx="5486400" cy="12192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446447" y="6400800"/>
            <a:ext cx="3655314" cy="9144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454914" y="6400800"/>
            <a:ext cx="3606933" cy="755651"/>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440267" y="1117600"/>
            <a:ext cx="3655314" cy="5083763"/>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4332647" y="1117601"/>
            <a:ext cx="2114550" cy="6182548"/>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344600" y="6400800"/>
            <a:ext cx="4125600" cy="9144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344216" y="6400800"/>
            <a:ext cx="4114800" cy="755651"/>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344216" y="7416800"/>
            <a:ext cx="4114800" cy="8128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8050E-B668-4FA7-85AD-C750C80A6E9B}" type="datetimeFigureOut">
              <a:rPr lang="en-US" smtClean="0"/>
              <a:pPr/>
              <a:t>8/3/2016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553156"/>
            <a:ext cx="3771900" cy="6096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286250" y="366186"/>
            <a:ext cx="1543050" cy="780203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42900" y="366186"/>
            <a:ext cx="38290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8/3/2016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28850" y="2656473"/>
            <a:ext cx="4400550" cy="2626728"/>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285752" y="6807201"/>
            <a:ext cx="6172201" cy="501049"/>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571500" y="2594945"/>
            <a:ext cx="1543050" cy="27432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6515100" y="7020501"/>
            <a:ext cx="342900" cy="128896"/>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755496" y="2656472"/>
            <a:ext cx="1187604" cy="17272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2647" y="7823202"/>
            <a:ext cx="6858000" cy="1404925"/>
          </a:xfrm>
          <a:prstGeom prst="rect">
            <a:avLst/>
          </a:prstGeom>
        </p:spPr>
      </p:pic>
      <p:sp>
        <p:nvSpPr>
          <p:cNvPr id="2" name="Title 1"/>
          <p:cNvSpPr>
            <a:spLocks noGrp="1"/>
          </p:cNvSpPr>
          <p:nvPr>
            <p:ph type="title"/>
          </p:nvPr>
        </p:nvSpPr>
        <p:spPr>
          <a:xfrm>
            <a:off x="327135" y="101600"/>
            <a:ext cx="6302265" cy="9144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8/3/2016</a:t>
            </a:fld>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8/3/2016</a:t>
            </a:fld>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342900" y="2133601"/>
            <a:ext cx="6172200" cy="603461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751" y="1"/>
            <a:ext cx="5301011" cy="11176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342900" y="2235205"/>
            <a:ext cx="3028950" cy="5295273"/>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486150" y="2235200"/>
            <a:ext cx="3028950" cy="5295272"/>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58050E-B668-4FA7-85AD-C750C80A6E9B}" type="datetimeFigureOut">
              <a:rPr lang="en-US" smtClean="0"/>
              <a:pPr/>
              <a:t>8/3/2016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1016000"/>
            <a:ext cx="1834116" cy="3048000"/>
          </a:xfrm>
          <a:prstGeom prst="rect">
            <a:avLst/>
          </a:prstGeom>
        </p:spPr>
      </p:pic>
      <p:sp>
        <p:nvSpPr>
          <p:cNvPr id="2" name="Title 1"/>
          <p:cNvSpPr>
            <a:spLocks noGrp="1"/>
          </p:cNvSpPr>
          <p:nvPr>
            <p:ph type="title"/>
          </p:nvPr>
        </p:nvSpPr>
        <p:spPr>
          <a:xfrm>
            <a:off x="843300" y="2769600"/>
            <a:ext cx="5257800" cy="1524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rPr lang="en-US" smtClean="0"/>
              <a:pPr/>
              <a:t>8/3/2016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17800" y="4108001"/>
            <a:ext cx="6515100" cy="14608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12964" y="3233003"/>
            <a:ext cx="6520500" cy="853016"/>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3860800"/>
            <a:ext cx="5657850" cy="28448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311150" y="4267200"/>
            <a:ext cx="5257800" cy="22352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3486150" y="886375"/>
            <a:ext cx="3143250" cy="508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1450" y="812800"/>
            <a:ext cx="2256235" cy="1100667"/>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2852737" y="812800"/>
            <a:ext cx="3833813" cy="7112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71450" y="1913470"/>
            <a:ext cx="2256235" cy="5096932"/>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8/3/2016</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5" cstate="print"/>
          <a:srcRect l="2599" r="5874" b="5262"/>
          <a:stretch/>
        </p:blipFill>
        <p:spPr>
          <a:xfrm>
            <a:off x="2647" y="7823202"/>
            <a:ext cx="6858000" cy="1404925"/>
          </a:xfrm>
          <a:prstGeom prst="rect">
            <a:avLst/>
          </a:prstGeom>
        </p:spPr>
      </p:pic>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258050E-B668-4FA7-85AD-C750C80A6E9B}" type="datetimeFigureOut">
              <a:rPr lang="en-US" smtClean="0"/>
              <a:pPr/>
              <a:t>8/3/2016</a:t>
            </a:fld>
            <a:endParaRPr lang="en-US" dirty="0"/>
          </a:p>
        </p:txBody>
      </p:sp>
      <p:sp>
        <p:nvSpPr>
          <p:cNvPr id="5" name="Footer Placeholder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29.png"/><Relationship Id="rId7" Type="http://schemas.openxmlformats.org/officeDocument/2006/relationships/chart" Target="../charts/chart3.xml"/><Relationship Id="rId2"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chart" Target="../charts/chart2.xml"/><Relationship Id="rId5" Type="http://schemas.openxmlformats.org/officeDocument/2006/relationships/image" Target="../media/image31.png"/><Relationship Id="rId10" Type="http://schemas.openxmlformats.org/officeDocument/2006/relationships/chart" Target="../charts/chart6.xml"/><Relationship Id="rId4" Type="http://schemas.openxmlformats.org/officeDocument/2006/relationships/image" Target="../media/image30.png"/><Relationship Id="rId9" Type="http://schemas.openxmlformats.org/officeDocument/2006/relationships/chart" Target="../charts/chart5.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chart" Target="../charts/chart10.xml"/><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2677096" y="2989099"/>
            <a:ext cx="4100276" cy="718807"/>
          </a:xfrm>
        </p:spPr>
        <p:style>
          <a:lnRef idx="1">
            <a:schemeClr val="accent2"/>
          </a:lnRef>
          <a:fillRef idx="3">
            <a:schemeClr val="accent2"/>
          </a:fillRef>
          <a:effectRef idx="2">
            <a:schemeClr val="accent2"/>
          </a:effectRef>
          <a:fontRef idx="minor">
            <a:schemeClr val="lt1"/>
          </a:fontRef>
        </p:style>
        <p:txBody>
          <a:bodyPr>
            <a:normAutofit fontScale="92500"/>
          </a:bodyPr>
          <a:lstStyle/>
          <a:p>
            <a:pPr algn="ctr">
              <a:spcBef>
                <a:spcPts val="0"/>
              </a:spcBef>
            </a:pPr>
            <a:r>
              <a:rPr lang="id-ID" sz="2800" b="1" i="1" dirty="0" smtClean="0">
                <a:solidFill>
                  <a:schemeClr val="bg1"/>
                </a:solidFill>
                <a:effectLst>
                  <a:outerShdw blurRad="38100" dist="38100" dir="2700000" algn="tl">
                    <a:srgbClr val="000000">
                      <a:alpha val="43137"/>
                    </a:srgbClr>
                  </a:outerShdw>
                </a:effectLst>
                <a:latin typeface="Candara" pitchFamily="34" charset="0"/>
              </a:rPr>
              <a:t>BPS Kab. Hulu Sungai Utara</a:t>
            </a:r>
            <a:endParaRPr lang="en-US" sz="2800" b="1" i="1" dirty="0" smtClean="0">
              <a:solidFill>
                <a:schemeClr val="bg1"/>
              </a:solidFill>
              <a:effectLst>
                <a:outerShdw blurRad="38100" dist="38100" dir="2700000" algn="tl">
                  <a:srgbClr val="000000">
                    <a:alpha val="43137"/>
                  </a:srgbClr>
                </a:outerShdw>
              </a:effectLst>
              <a:latin typeface="Candara" pitchFamily="34" charset="0"/>
            </a:endParaRPr>
          </a:p>
        </p:txBody>
      </p:sp>
      <p:sp>
        <p:nvSpPr>
          <p:cNvPr id="5" name="Title 4"/>
          <p:cNvSpPr>
            <a:spLocks noGrp="1"/>
          </p:cNvSpPr>
          <p:nvPr>
            <p:ph type="title"/>
          </p:nvPr>
        </p:nvSpPr>
        <p:spPr>
          <a:xfrm>
            <a:off x="171450" y="4064000"/>
            <a:ext cx="5429250" cy="2438400"/>
          </a:xfrm>
        </p:spPr>
        <p:txBody>
          <a:bodyPr>
            <a:normAutofit/>
          </a:bodyPr>
          <a:lstStyle/>
          <a:p>
            <a:pPr algn="l"/>
            <a:r>
              <a:rPr lang="id-ID" sz="3200" b="0" dirty="0" smtClean="0">
                <a:solidFill>
                  <a:prstClr val="white"/>
                </a:solidFill>
              </a:rPr>
              <a:t>Ekonomi Makro</a:t>
            </a:r>
            <a:br>
              <a:rPr lang="id-ID" sz="3200" b="0" dirty="0" smtClean="0">
                <a:solidFill>
                  <a:prstClr val="white"/>
                </a:solidFill>
              </a:rPr>
            </a:br>
            <a:r>
              <a:rPr lang="id-ID" sz="3200" b="0" dirty="0" smtClean="0">
                <a:solidFill>
                  <a:prstClr val="white"/>
                </a:solidFill>
              </a:rPr>
              <a:t>Kab. Hulu Sungai Utara</a:t>
            </a:r>
            <a:endParaRPr lang="en-US" sz="3200" b="0" dirty="0"/>
          </a:p>
        </p:txBody>
      </p:sp>
      <p:pic>
        <p:nvPicPr>
          <p:cNvPr id="5125" name="Picture 5" descr="C:\Users\MIYAN ANDI IRAWAN\Pictures\logo bps.gi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8670" y="306975"/>
            <a:ext cx="1458162" cy="34900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 y="1"/>
            <a:ext cx="6858000" cy="9144000"/>
          </a:xfrm>
        </p:spPr>
      </p:pic>
    </p:spTree>
    <p:extLst>
      <p:ext uri="{BB962C8B-B14F-4D97-AF65-F5344CB8AC3E}">
        <p14:creationId xmlns:p14="http://schemas.microsoft.com/office/powerpoint/2010/main" val="2865886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 y="0"/>
            <a:ext cx="6858000" cy="9144000"/>
          </a:xfrm>
        </p:spPr>
      </p:pic>
    </p:spTree>
    <p:extLst>
      <p:ext uri="{BB962C8B-B14F-4D97-AF65-F5344CB8AC3E}">
        <p14:creationId xmlns:p14="http://schemas.microsoft.com/office/powerpoint/2010/main" val="1803471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645519049"/>
              </p:ext>
            </p:extLst>
          </p:nvPr>
        </p:nvGraphicFramePr>
        <p:xfrm>
          <a:off x="0" y="476836"/>
          <a:ext cx="6858000" cy="3509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1254" y="107504"/>
            <a:ext cx="6264696" cy="369332"/>
          </a:xfrm>
          <a:prstGeom prst="rect">
            <a:avLst/>
          </a:prstGeom>
          <a:noFill/>
        </p:spPr>
        <p:txBody>
          <a:bodyPr wrap="square" rtlCol="0">
            <a:spAutoFit/>
          </a:bodyPr>
          <a:lstStyle/>
          <a:p>
            <a:r>
              <a:rPr lang="id-ID" dirty="0" smtClean="0"/>
              <a:t>Harga Bahan Pokok Bulanan  di  HSU 2015</a:t>
            </a:r>
            <a:endParaRPr lang="id-ID" dirty="0"/>
          </a:p>
        </p:txBody>
      </p:sp>
      <p:sp>
        <p:nvSpPr>
          <p:cNvPr id="8" name="TextBox 7"/>
          <p:cNvSpPr txBox="1"/>
          <p:nvPr/>
        </p:nvSpPr>
        <p:spPr>
          <a:xfrm>
            <a:off x="28600" y="4345364"/>
            <a:ext cx="6048300" cy="369332"/>
          </a:xfrm>
          <a:prstGeom prst="rect">
            <a:avLst/>
          </a:prstGeom>
          <a:noFill/>
        </p:spPr>
        <p:txBody>
          <a:bodyPr wrap="square" rtlCol="0">
            <a:spAutoFit/>
          </a:bodyPr>
          <a:lstStyle/>
          <a:p>
            <a:r>
              <a:rPr lang="id-ID" dirty="0" smtClean="0"/>
              <a:t>Inflasi Bulanan Banjarmasin 2015-2016</a:t>
            </a:r>
            <a:endParaRPr lang="id-ID" dirty="0"/>
          </a:p>
        </p:txBody>
      </p:sp>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308" y="4714696"/>
            <a:ext cx="4863852" cy="4416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740027" y="4743270"/>
            <a:ext cx="2170280" cy="2853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2185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79512"/>
            <a:ext cx="2682658" cy="1224136"/>
          </a:xfrm>
          <a:solidFill>
            <a:schemeClr val="bg1"/>
          </a:solidFill>
        </p:spPr>
        <p:txBody>
          <a:bodyPr>
            <a:noAutofit/>
          </a:bodyPr>
          <a:lstStyle/>
          <a:p>
            <a:pPr algn="ctr"/>
            <a:r>
              <a:rPr lang="id-ID" sz="2000" dirty="0" smtClean="0">
                <a:solidFill>
                  <a:schemeClr val="tx1"/>
                </a:solidFill>
              </a:rPr>
              <a:t>Jumlah dan persentase penduduk </a:t>
            </a:r>
            <a:r>
              <a:rPr lang="id-ID" sz="2000" dirty="0" smtClean="0">
                <a:solidFill>
                  <a:schemeClr val="tx1"/>
                </a:solidFill>
                <a:latin typeface="+mn-lt"/>
              </a:rPr>
              <a:t>miskin</a:t>
            </a:r>
            <a:r>
              <a:rPr lang="id-ID" sz="2000" dirty="0" smtClean="0">
                <a:solidFill>
                  <a:schemeClr val="tx1"/>
                </a:solidFill>
              </a:rPr>
              <a:t> HSU </a:t>
            </a:r>
            <a:r>
              <a:rPr lang="id-ID" sz="2000" dirty="0" smtClean="0">
                <a:solidFill>
                  <a:schemeClr val="tx1"/>
                </a:solidFill>
              </a:rPr>
              <a:t>2013-2014</a:t>
            </a:r>
            <a:endParaRPr lang="id-ID" sz="2000" dirty="0">
              <a:solidFill>
                <a:schemeClr val="tx1"/>
              </a:solidFill>
            </a:endParaRPr>
          </a:p>
        </p:txBody>
      </p:sp>
      <p:pic>
        <p:nvPicPr>
          <p:cNvPr id="2051" name="Picture 3" descr="C:\NERWILIS\NERACA\Brosur\hal blkg brosur.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r="65508"/>
          <a:stretch/>
        </p:blipFill>
        <p:spPr bwMode="auto">
          <a:xfrm>
            <a:off x="2636912" y="0"/>
            <a:ext cx="4202726" cy="861531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75177" y="5220446"/>
            <a:ext cx="2439937" cy="2746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74409" y="1364870"/>
            <a:ext cx="2265528" cy="3855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7742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37288" y="6084168"/>
            <a:ext cx="6929385" cy="3102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endParaRPr lang="id-ID"/>
          </a:p>
        </p:txBody>
      </p:sp>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 y="2643"/>
            <a:ext cx="3521303" cy="2728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0" y="2730691"/>
            <a:ext cx="6868009" cy="3353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3521303" y="-49901"/>
            <a:ext cx="3370794" cy="2765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Chart 7"/>
          <p:cNvGraphicFramePr>
            <a:graphicFrameLocks/>
          </p:cNvGraphicFramePr>
          <p:nvPr>
            <p:extLst>
              <p:ext uri="{D42A27DB-BD31-4B8C-83A1-F6EECF244321}">
                <p14:modId xmlns:p14="http://schemas.microsoft.com/office/powerpoint/2010/main" val="2215490975"/>
              </p:ext>
            </p:extLst>
          </p:nvPr>
        </p:nvGraphicFramePr>
        <p:xfrm>
          <a:off x="338312" y="34615"/>
          <a:ext cx="2757382" cy="231534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Chart 9"/>
          <p:cNvGraphicFramePr>
            <a:graphicFrameLocks/>
          </p:cNvGraphicFramePr>
          <p:nvPr>
            <p:extLst>
              <p:ext uri="{D42A27DB-BD31-4B8C-83A1-F6EECF244321}">
                <p14:modId xmlns:p14="http://schemas.microsoft.com/office/powerpoint/2010/main" val="2933810877"/>
              </p:ext>
            </p:extLst>
          </p:nvPr>
        </p:nvGraphicFramePr>
        <p:xfrm>
          <a:off x="27097" y="2795707"/>
          <a:ext cx="2664296" cy="2819400"/>
        </p:xfrm>
        <a:graphic>
          <a:graphicData uri="http://schemas.openxmlformats.org/drawingml/2006/chart">
            <c:chart xmlns:c="http://schemas.openxmlformats.org/drawingml/2006/chart" xmlns:r="http://schemas.openxmlformats.org/officeDocument/2006/relationships" r:id="rId7"/>
          </a:graphicData>
        </a:graphic>
      </p:graphicFrame>
      <p:sp>
        <p:nvSpPr>
          <p:cNvPr id="5" name="TextBox 4"/>
          <p:cNvSpPr txBox="1"/>
          <p:nvPr/>
        </p:nvSpPr>
        <p:spPr>
          <a:xfrm>
            <a:off x="188640" y="5652120"/>
            <a:ext cx="2924943" cy="374064"/>
          </a:xfrm>
          <a:prstGeom prst="rect">
            <a:avLst/>
          </a:prstGeom>
          <a:solidFill>
            <a:schemeClr val="accent4">
              <a:lumMod val="40000"/>
              <a:lumOff val="60000"/>
            </a:schemeClr>
          </a:solidFill>
        </p:spPr>
        <p:txBody>
          <a:bodyPr wrap="square" rtlCol="0">
            <a:spAutoFit/>
          </a:bodyPr>
          <a:lstStyle/>
          <a:p>
            <a:r>
              <a:rPr lang="id-ID" dirty="0" smtClean="0"/>
              <a:t>Harapan Lama Sekolah (thn)</a:t>
            </a:r>
            <a:endParaRPr lang="id-ID" dirty="0"/>
          </a:p>
        </p:txBody>
      </p:sp>
      <p:graphicFrame>
        <p:nvGraphicFramePr>
          <p:cNvPr id="12" name="Chart 11"/>
          <p:cNvGraphicFramePr>
            <a:graphicFrameLocks/>
          </p:cNvGraphicFramePr>
          <p:nvPr>
            <p:extLst>
              <p:ext uri="{D42A27DB-BD31-4B8C-83A1-F6EECF244321}">
                <p14:modId xmlns:p14="http://schemas.microsoft.com/office/powerpoint/2010/main" val="1050881592"/>
              </p:ext>
            </p:extLst>
          </p:nvPr>
        </p:nvGraphicFramePr>
        <p:xfrm>
          <a:off x="3573016" y="2858753"/>
          <a:ext cx="2881313" cy="2819400"/>
        </p:xfrm>
        <a:graphic>
          <a:graphicData uri="http://schemas.openxmlformats.org/drawingml/2006/chart">
            <c:chart xmlns:c="http://schemas.openxmlformats.org/drawingml/2006/chart" xmlns:r="http://schemas.openxmlformats.org/officeDocument/2006/relationships" r:id="rId8"/>
          </a:graphicData>
        </a:graphic>
      </p:graphicFrame>
      <p:sp>
        <p:nvSpPr>
          <p:cNvPr id="13" name="TextBox 12"/>
          <p:cNvSpPr txBox="1"/>
          <p:nvPr/>
        </p:nvSpPr>
        <p:spPr>
          <a:xfrm>
            <a:off x="3573016" y="5652120"/>
            <a:ext cx="2924943" cy="374064"/>
          </a:xfrm>
          <a:prstGeom prst="rect">
            <a:avLst/>
          </a:prstGeom>
          <a:solidFill>
            <a:schemeClr val="accent4">
              <a:lumMod val="40000"/>
              <a:lumOff val="60000"/>
            </a:schemeClr>
          </a:solidFill>
        </p:spPr>
        <p:txBody>
          <a:bodyPr wrap="square" rtlCol="0">
            <a:spAutoFit/>
          </a:bodyPr>
          <a:lstStyle/>
          <a:p>
            <a:r>
              <a:rPr lang="id-ID" dirty="0" smtClean="0"/>
              <a:t>Rata-rata  Lama Sekolah (thn)</a:t>
            </a:r>
            <a:endParaRPr lang="id-ID" dirty="0"/>
          </a:p>
        </p:txBody>
      </p:sp>
      <p:graphicFrame>
        <p:nvGraphicFramePr>
          <p:cNvPr id="14" name="Chart 13"/>
          <p:cNvGraphicFramePr>
            <a:graphicFrameLocks/>
          </p:cNvGraphicFramePr>
          <p:nvPr>
            <p:extLst>
              <p:ext uri="{D42A27DB-BD31-4B8C-83A1-F6EECF244321}">
                <p14:modId xmlns:p14="http://schemas.microsoft.com/office/powerpoint/2010/main" val="4178630906"/>
              </p:ext>
            </p:extLst>
          </p:nvPr>
        </p:nvGraphicFramePr>
        <p:xfrm>
          <a:off x="3820777" y="-39557"/>
          <a:ext cx="2853928" cy="2375128"/>
        </p:xfrm>
        <a:graphic>
          <a:graphicData uri="http://schemas.openxmlformats.org/drawingml/2006/chart">
            <c:chart xmlns:c="http://schemas.openxmlformats.org/drawingml/2006/chart" xmlns:r="http://schemas.openxmlformats.org/officeDocument/2006/relationships" r:id="rId9"/>
          </a:graphicData>
        </a:graphic>
      </p:graphicFrame>
      <p:sp>
        <p:nvSpPr>
          <p:cNvPr id="15" name="TextBox 14"/>
          <p:cNvSpPr txBox="1"/>
          <p:nvPr/>
        </p:nvSpPr>
        <p:spPr>
          <a:xfrm>
            <a:off x="3466082" y="2342680"/>
            <a:ext cx="3563318" cy="369332"/>
          </a:xfrm>
          <a:prstGeom prst="rect">
            <a:avLst/>
          </a:prstGeom>
          <a:solidFill>
            <a:schemeClr val="accent4">
              <a:lumMod val="40000"/>
              <a:lumOff val="60000"/>
            </a:schemeClr>
          </a:solidFill>
        </p:spPr>
        <p:txBody>
          <a:bodyPr wrap="square" rtlCol="0">
            <a:spAutoFit/>
          </a:bodyPr>
          <a:lstStyle/>
          <a:p>
            <a:r>
              <a:rPr lang="id-ID" dirty="0" smtClean="0"/>
              <a:t>Pengeluaran Perkapita/tahun (000)</a:t>
            </a:r>
            <a:endParaRPr lang="id-ID" dirty="0"/>
          </a:p>
        </p:txBody>
      </p:sp>
      <p:sp>
        <p:nvSpPr>
          <p:cNvPr id="16" name="TextBox 15"/>
          <p:cNvSpPr txBox="1"/>
          <p:nvPr/>
        </p:nvSpPr>
        <p:spPr>
          <a:xfrm>
            <a:off x="358309" y="2356627"/>
            <a:ext cx="2924943" cy="374064"/>
          </a:xfrm>
          <a:prstGeom prst="rect">
            <a:avLst/>
          </a:prstGeom>
          <a:solidFill>
            <a:schemeClr val="accent4">
              <a:lumMod val="40000"/>
              <a:lumOff val="60000"/>
            </a:schemeClr>
          </a:solidFill>
        </p:spPr>
        <p:txBody>
          <a:bodyPr wrap="square" rtlCol="0">
            <a:spAutoFit/>
          </a:bodyPr>
          <a:lstStyle/>
          <a:p>
            <a:r>
              <a:rPr lang="id-ID" dirty="0" smtClean="0"/>
              <a:t>Angka Harapan Hidup (thn)</a:t>
            </a:r>
            <a:endParaRPr lang="id-ID" dirty="0"/>
          </a:p>
        </p:txBody>
      </p:sp>
      <p:graphicFrame>
        <p:nvGraphicFramePr>
          <p:cNvPr id="17" name="Chart 16"/>
          <p:cNvGraphicFramePr>
            <a:graphicFrameLocks/>
          </p:cNvGraphicFramePr>
          <p:nvPr>
            <p:extLst>
              <p:ext uri="{D42A27DB-BD31-4B8C-83A1-F6EECF244321}">
                <p14:modId xmlns:p14="http://schemas.microsoft.com/office/powerpoint/2010/main" val="2804984642"/>
              </p:ext>
            </p:extLst>
          </p:nvPr>
        </p:nvGraphicFramePr>
        <p:xfrm>
          <a:off x="1832111" y="6228184"/>
          <a:ext cx="3086320" cy="2459360"/>
        </p:xfrm>
        <a:graphic>
          <a:graphicData uri="http://schemas.openxmlformats.org/drawingml/2006/chart">
            <c:chart xmlns:c="http://schemas.openxmlformats.org/drawingml/2006/chart" xmlns:r="http://schemas.openxmlformats.org/officeDocument/2006/relationships" r:id="rId10"/>
          </a:graphicData>
        </a:graphic>
      </p:graphicFrame>
      <p:sp>
        <p:nvSpPr>
          <p:cNvPr id="19" name="TextBox 18"/>
          <p:cNvSpPr txBox="1"/>
          <p:nvPr/>
        </p:nvSpPr>
        <p:spPr>
          <a:xfrm>
            <a:off x="1788683" y="8676456"/>
            <a:ext cx="3277442" cy="369332"/>
          </a:xfrm>
          <a:prstGeom prst="rect">
            <a:avLst/>
          </a:prstGeom>
          <a:solidFill>
            <a:schemeClr val="accent4">
              <a:lumMod val="40000"/>
              <a:lumOff val="60000"/>
            </a:schemeClr>
          </a:solidFill>
        </p:spPr>
        <p:txBody>
          <a:bodyPr wrap="square" rtlCol="0">
            <a:spAutoFit/>
          </a:bodyPr>
          <a:lstStyle/>
          <a:p>
            <a:r>
              <a:rPr lang="id-ID" dirty="0" smtClean="0"/>
              <a:t>Indeks Pembangunan Manusia</a:t>
            </a:r>
            <a:endParaRPr lang="id-ID" dirty="0"/>
          </a:p>
        </p:txBody>
      </p:sp>
    </p:spTree>
    <p:extLst>
      <p:ext uri="{BB962C8B-B14F-4D97-AF65-F5344CB8AC3E}">
        <p14:creationId xmlns:p14="http://schemas.microsoft.com/office/powerpoint/2010/main" val="1421053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flipH="1">
            <a:off x="5644175" y="692860"/>
            <a:ext cx="1213825" cy="7232588"/>
          </a:xfrm>
          <a:prstGeom prst="rect">
            <a:avLst/>
          </a:prstGeom>
        </p:spPr>
      </p:pic>
      <p:pic>
        <p:nvPicPr>
          <p:cNvPr id="3074" name="Picture 2" descr="C:\Users\IPDS6308\Downloads\sketch-of-cool-dude-maria-sharapova-sports-illustrated-speed-NNWtXJ-clipart.pn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2648" y="508194"/>
            <a:ext cx="1783489" cy="796644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Chart 5"/>
          <p:cNvGraphicFramePr>
            <a:graphicFrameLocks/>
          </p:cNvGraphicFramePr>
          <p:nvPr>
            <p:extLst>
              <p:ext uri="{D42A27DB-BD31-4B8C-83A1-F6EECF244321}">
                <p14:modId xmlns:p14="http://schemas.microsoft.com/office/powerpoint/2010/main" val="4013394967"/>
              </p:ext>
            </p:extLst>
          </p:nvPr>
        </p:nvGraphicFramePr>
        <p:xfrm>
          <a:off x="1143000" y="1043608"/>
          <a:ext cx="4572000" cy="2743201"/>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p:cNvSpPr txBox="1"/>
          <p:nvPr/>
        </p:nvSpPr>
        <p:spPr>
          <a:xfrm>
            <a:off x="188640" y="323528"/>
            <a:ext cx="6480720" cy="523220"/>
          </a:xfrm>
          <a:prstGeom prst="rect">
            <a:avLst/>
          </a:prstGeom>
          <a:noFill/>
        </p:spPr>
        <p:txBody>
          <a:bodyPr wrap="square" rtlCol="0">
            <a:spAutoFit/>
          </a:bodyPr>
          <a:lstStyle/>
          <a:p>
            <a:pPr algn="ctr"/>
            <a:r>
              <a:rPr lang="id-ID" sz="2800" b="1" dirty="0" smtClean="0"/>
              <a:t>Statistik Tenaga Kerja HSU 2015</a:t>
            </a:r>
            <a:endParaRPr lang="id-ID" sz="2800" b="1" dirty="0"/>
          </a:p>
        </p:txBody>
      </p:sp>
      <p:sp>
        <p:nvSpPr>
          <p:cNvPr id="7" name="TextBox 6"/>
          <p:cNvSpPr txBox="1"/>
          <p:nvPr/>
        </p:nvSpPr>
        <p:spPr>
          <a:xfrm>
            <a:off x="4653136" y="1259632"/>
            <a:ext cx="1368152" cy="369332"/>
          </a:xfrm>
          <a:prstGeom prst="rect">
            <a:avLst/>
          </a:prstGeom>
          <a:noFill/>
        </p:spPr>
        <p:txBody>
          <a:bodyPr wrap="square" rtlCol="0">
            <a:spAutoFit/>
          </a:bodyPr>
          <a:lstStyle/>
          <a:p>
            <a:r>
              <a:rPr lang="id-ID" dirty="0" smtClean="0"/>
              <a:t>Laki-Laki</a:t>
            </a:r>
            <a:endParaRPr lang="id-ID" dirty="0"/>
          </a:p>
        </p:txBody>
      </p:sp>
      <p:sp>
        <p:nvSpPr>
          <p:cNvPr id="9" name="TextBox 8"/>
          <p:cNvSpPr txBox="1"/>
          <p:nvPr/>
        </p:nvSpPr>
        <p:spPr>
          <a:xfrm>
            <a:off x="764704" y="1270915"/>
            <a:ext cx="1368152" cy="369332"/>
          </a:xfrm>
          <a:prstGeom prst="rect">
            <a:avLst/>
          </a:prstGeom>
          <a:noFill/>
        </p:spPr>
        <p:txBody>
          <a:bodyPr wrap="square" rtlCol="0">
            <a:spAutoFit/>
          </a:bodyPr>
          <a:lstStyle/>
          <a:p>
            <a:r>
              <a:rPr lang="id-ID" dirty="0" smtClean="0"/>
              <a:t>Perempuan</a:t>
            </a:r>
            <a:endParaRPr lang="id-ID" dirty="0"/>
          </a:p>
        </p:txBody>
      </p:sp>
      <p:sp>
        <p:nvSpPr>
          <p:cNvPr id="8" name="TextBox 7"/>
          <p:cNvSpPr txBox="1"/>
          <p:nvPr/>
        </p:nvSpPr>
        <p:spPr>
          <a:xfrm>
            <a:off x="2394923" y="1274628"/>
            <a:ext cx="2088232"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id-ID" dirty="0" smtClean="0"/>
              <a:t>Bekerja: 109.574</a:t>
            </a:r>
            <a:endParaRPr lang="id-ID" dirty="0"/>
          </a:p>
        </p:txBody>
      </p:sp>
      <p:graphicFrame>
        <p:nvGraphicFramePr>
          <p:cNvPr id="12" name="Chart 11"/>
          <p:cNvGraphicFramePr>
            <a:graphicFrameLocks/>
          </p:cNvGraphicFramePr>
          <p:nvPr>
            <p:extLst>
              <p:ext uri="{D42A27DB-BD31-4B8C-83A1-F6EECF244321}">
                <p14:modId xmlns:p14="http://schemas.microsoft.com/office/powerpoint/2010/main" val="3968356402"/>
              </p:ext>
            </p:extLst>
          </p:nvPr>
        </p:nvGraphicFramePr>
        <p:xfrm>
          <a:off x="1143000" y="3563888"/>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2"/>
          <p:cNvSpPr txBox="1"/>
          <p:nvPr/>
        </p:nvSpPr>
        <p:spPr>
          <a:xfrm>
            <a:off x="2708920" y="3966831"/>
            <a:ext cx="2088232" cy="33855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id-ID" sz="1600" dirty="0" smtClean="0"/>
              <a:t>Pengangguran: 3.551</a:t>
            </a:r>
            <a:endParaRPr lang="id-ID" sz="1600" dirty="0"/>
          </a:p>
        </p:txBody>
      </p:sp>
      <p:graphicFrame>
        <p:nvGraphicFramePr>
          <p:cNvPr id="15" name="Chart 14"/>
          <p:cNvGraphicFramePr>
            <a:graphicFrameLocks/>
          </p:cNvGraphicFramePr>
          <p:nvPr>
            <p:extLst>
              <p:ext uri="{D42A27DB-BD31-4B8C-83A1-F6EECF244321}">
                <p14:modId xmlns:p14="http://schemas.microsoft.com/office/powerpoint/2010/main" val="856049927"/>
              </p:ext>
            </p:extLst>
          </p:nvPr>
        </p:nvGraphicFramePr>
        <p:xfrm>
          <a:off x="725286" y="6228184"/>
          <a:ext cx="2724150" cy="273843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6" name="Chart 15"/>
          <p:cNvGraphicFramePr>
            <a:graphicFrameLocks/>
          </p:cNvGraphicFramePr>
          <p:nvPr>
            <p:extLst>
              <p:ext uri="{D42A27DB-BD31-4B8C-83A1-F6EECF244321}">
                <p14:modId xmlns:p14="http://schemas.microsoft.com/office/powerpoint/2010/main" val="2580631830"/>
              </p:ext>
            </p:extLst>
          </p:nvPr>
        </p:nvGraphicFramePr>
        <p:xfrm>
          <a:off x="3753036" y="6372200"/>
          <a:ext cx="2724150" cy="2534983"/>
        </p:xfrm>
        <a:graphic>
          <a:graphicData uri="http://schemas.openxmlformats.org/drawingml/2006/chart">
            <c:chart xmlns:c="http://schemas.openxmlformats.org/drawingml/2006/chart" xmlns:r="http://schemas.openxmlformats.org/officeDocument/2006/relationships" r:id="rId7"/>
          </a:graphicData>
        </a:graphic>
      </p:graphicFrame>
      <p:sp>
        <p:nvSpPr>
          <p:cNvPr id="17" name="TextBox 16"/>
          <p:cNvSpPr txBox="1"/>
          <p:nvPr/>
        </p:nvSpPr>
        <p:spPr>
          <a:xfrm>
            <a:off x="306690" y="8841356"/>
            <a:ext cx="3050301" cy="33855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id-ID" sz="1600" dirty="0" smtClean="0"/>
              <a:t>Tingkat Pengangguran Terbuka (%)</a:t>
            </a:r>
            <a:endParaRPr lang="id-ID" sz="1600" dirty="0"/>
          </a:p>
        </p:txBody>
      </p:sp>
      <p:sp>
        <p:nvSpPr>
          <p:cNvPr id="18" name="TextBox 17"/>
          <p:cNvSpPr txBox="1"/>
          <p:nvPr/>
        </p:nvSpPr>
        <p:spPr>
          <a:xfrm>
            <a:off x="3774776" y="8830819"/>
            <a:ext cx="3050301" cy="30777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id-ID" sz="1400" dirty="0" smtClean="0"/>
              <a:t>Tingkat Partisipasi Angkatan Kerja (%)</a:t>
            </a:r>
            <a:endParaRPr lang="id-ID" sz="1400" dirty="0"/>
          </a:p>
        </p:txBody>
      </p:sp>
    </p:spTree>
    <p:extLst>
      <p:ext uri="{BB962C8B-B14F-4D97-AF65-F5344CB8AC3E}">
        <p14:creationId xmlns:p14="http://schemas.microsoft.com/office/powerpoint/2010/main" val="3959081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email">
            <a:clrChange>
              <a:clrFrom>
                <a:srgbClr val="FEFFFF"/>
              </a:clrFrom>
              <a:clrTo>
                <a:srgbClr val="FEFFFF">
                  <a:alpha val="0"/>
                </a:srgbClr>
              </a:clrTo>
            </a:clrChange>
            <a:extLst>
              <a:ext uri="{28A0092B-C50C-407E-A947-70E740481C1C}">
                <a14:useLocalDpi xmlns:a14="http://schemas.microsoft.com/office/drawing/2010/main" val="0"/>
              </a:ext>
            </a:extLst>
          </a:blip>
          <a:srcRect/>
          <a:stretch>
            <a:fillRect/>
          </a:stretch>
        </p:blipFill>
        <p:spPr bwMode="auto">
          <a:xfrm>
            <a:off x="1265" y="7744886"/>
            <a:ext cx="6858000" cy="1399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5436" y="5041986"/>
            <a:ext cx="6057900" cy="646331"/>
          </a:xfrm>
          <a:prstGeom prst="rect">
            <a:avLst/>
          </a:prstGeom>
          <a:noFill/>
        </p:spPr>
        <p:txBody>
          <a:bodyPr>
            <a:spAutoFit/>
          </a:bodyPr>
          <a:lstStyle/>
          <a:p>
            <a:pPr algn="ctr">
              <a:defRPr/>
            </a:pPr>
            <a:r>
              <a:rPr lang="en-US" sz="3600" b="1" dirty="0">
                <a:ln w="17780" cmpd="sng">
                  <a:solidFill>
                    <a:schemeClr val="accent1">
                      <a:tint val="3000"/>
                    </a:schemeClr>
                  </a:solidFill>
                  <a:prstDash val="solid"/>
                  <a:miter lim="800000"/>
                </a:ln>
                <a:gradFill>
                  <a:gsLst>
                    <a:gs pos="0">
                      <a:srgbClr val="00421E"/>
                    </a:gs>
                    <a:gs pos="50000">
                      <a:srgbClr val="9CB86E"/>
                    </a:gs>
                    <a:gs pos="100000">
                      <a:srgbClr val="156B13"/>
                    </a:gs>
                  </a:gsLst>
                  <a:lin ang="5400000" scaled="0"/>
                </a:gradFill>
                <a:effectLst>
                  <a:glow rad="101600">
                    <a:schemeClr val="tx1">
                      <a:alpha val="60000"/>
                    </a:schemeClr>
                  </a:glow>
                  <a:outerShdw blurRad="38100" dist="38100" dir="2700000" algn="tl">
                    <a:srgbClr val="000000">
                      <a:alpha val="43137"/>
                    </a:srgbClr>
                  </a:outerShdw>
                </a:effectLst>
                <a:latin typeface="Imprint MT Shadow" pitchFamily="82" charset="0"/>
                <a:cs typeface="+mn-cs"/>
              </a:rPr>
              <a:t>TERIMA KASIH</a:t>
            </a:r>
          </a:p>
        </p:txBody>
      </p:sp>
    </p:spTree>
    <p:extLst>
      <p:ext uri="{BB962C8B-B14F-4D97-AF65-F5344CB8AC3E}">
        <p14:creationId xmlns:p14="http://schemas.microsoft.com/office/powerpoint/2010/main" val="2936147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Introducing PowerPoint 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IntroducingPowerPoint2010</Template>
  <TotalTime>0</TotalTime>
  <Words>133</Words>
  <Application>Microsoft Office PowerPoint</Application>
  <PresentationFormat>On-screen Show (4:3)</PresentationFormat>
  <Paragraphs>22</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Introducing PowerPoint 2010</vt:lpstr>
      <vt:lpstr>Ekonomi Makro Kab. Hulu Sungai Utara</vt:lpstr>
      <vt:lpstr>PowerPoint Presentation</vt:lpstr>
      <vt:lpstr>PowerPoint Presentation</vt:lpstr>
      <vt:lpstr>PowerPoint Presentation</vt:lpstr>
      <vt:lpstr>Jumlah dan persentase penduduk miskin HSU 2013-2014</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2015-02-14T13:24:58Z</dcterms:created>
  <dcterms:modified xsi:type="dcterms:W3CDTF">2016-08-02T23:57:50Z</dcterms:modified>
</cp:coreProperties>
</file>